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78" r:id="rId3"/>
    <p:sldId id="305" r:id="rId4"/>
    <p:sldId id="302" r:id="rId5"/>
    <p:sldId id="303" r:id="rId6"/>
    <p:sldId id="304" r:id="rId7"/>
    <p:sldId id="308" r:id="rId8"/>
    <p:sldId id="313" r:id="rId9"/>
    <p:sldId id="306" r:id="rId10"/>
    <p:sldId id="307" r:id="rId11"/>
    <p:sldId id="310" r:id="rId12"/>
    <p:sldId id="311" r:id="rId13"/>
    <p:sldId id="309" r:id="rId14"/>
    <p:sldId id="31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educate.intel.com/NR/rdonlyres/678F9CF5-E5AB-4D0D-B259-857A891FF953/10577/clast_card2.gi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628800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Мастер-класс по теме «Карта понятий».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212976"/>
            <a:ext cx="7406640" cy="1074880"/>
          </a:xfrm>
        </p:spPr>
        <p:txBody>
          <a:bodyPr/>
          <a:lstStyle/>
          <a:p>
            <a:pPr algn="r"/>
            <a:r>
              <a:rPr lang="ru-RU" sz="2000" dirty="0" smtClean="0"/>
              <a:t>Учитель русского языка и литературы </a:t>
            </a:r>
          </a:p>
          <a:p>
            <a:pPr algn="r"/>
            <a:r>
              <a:rPr lang="ru-RU" sz="2000" dirty="0" err="1" smtClean="0"/>
              <a:t>Балабосова</a:t>
            </a:r>
            <a:r>
              <a:rPr lang="ru-RU" sz="2000" dirty="0" smtClean="0"/>
              <a:t> Т.Н.</a:t>
            </a:r>
          </a:p>
          <a:p>
            <a:endParaRPr lang="ru-RU" dirty="0"/>
          </a:p>
        </p:txBody>
      </p:sp>
      <p:pic>
        <p:nvPicPr>
          <p:cNvPr id="38914" name="Picture 2" descr="http://nkozlov.ru/upload/images_m/0703/0703131302270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120360"/>
            <a:ext cx="2376264" cy="2060345"/>
          </a:xfrm>
          <a:prstGeom prst="rect">
            <a:avLst/>
          </a:prstGeom>
          <a:noFill/>
        </p:spPr>
      </p:pic>
      <p:pic>
        <p:nvPicPr>
          <p:cNvPr id="38916" name="Picture 4" descr="http://img0.liveinternet.ru/images/attach/c/2/74/382/74382666_3465312_FRUITS.jpg"/>
          <p:cNvPicPr>
            <a:picLocks noChangeAspect="1" noChangeArrowheads="1"/>
          </p:cNvPicPr>
          <p:nvPr/>
        </p:nvPicPr>
        <p:blipFill>
          <a:blip r:embed="rId3" cstate="print"/>
          <a:srcRect l="6522" t="8728" r="4348" b="9812"/>
          <a:stretch>
            <a:fillRect/>
          </a:stretch>
        </p:blipFill>
        <p:spPr bwMode="auto">
          <a:xfrm>
            <a:off x="3491880" y="4077072"/>
            <a:ext cx="2952328" cy="2016224"/>
          </a:xfrm>
          <a:prstGeom prst="rect">
            <a:avLst/>
          </a:prstGeom>
          <a:noFill/>
        </p:spPr>
      </p:pic>
      <p:pic>
        <p:nvPicPr>
          <p:cNvPr id="38918" name="Picture 6" descr="http://www.comon.ru/file/9296a12e-0a31-4e68-9db1-258cdc06021d/content5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149080"/>
            <a:ext cx="2558395" cy="2039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268760"/>
            <a:ext cx="58326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1.Прочитайте текст «Сказки», найдите основные понятия и составьте карту. Не забывайте указывать связь между  понятиями (стрелочки с поясняющими надписями).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2.Хватило в тексте информации для составления полноценной карты понятий?</a:t>
            </a:r>
          </a:p>
          <a:p>
            <a:endParaRPr lang="ru-RU" sz="2000" dirty="0" smtClean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Возможные ошибки.</a:t>
            </a:r>
            <a:endParaRPr lang="ru-RU" dirty="0"/>
          </a:p>
        </p:txBody>
      </p:sp>
      <p:pic>
        <p:nvPicPr>
          <p:cNvPr id="4" name="Picture 4" descr="Кластеры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691680" y="1916832"/>
            <a:ext cx="589654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31640" y="126876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Это КП?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25012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 какой КП можно составит связный рассказ?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290" t="6998" r="3474" b="19751"/>
          <a:stretch>
            <a:fillRect/>
          </a:stretch>
        </p:blipFill>
        <p:spPr bwMode="auto">
          <a:xfrm>
            <a:off x="539552" y="1340768"/>
            <a:ext cx="3839672" cy="53285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40768"/>
            <a:ext cx="4288805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r>
              <a:rPr lang="ru-RU" dirty="0" smtClean="0"/>
              <a:t>Как же оценить КП?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87624" y="1052736"/>
            <a:ext cx="7746064" cy="5195664"/>
          </a:xfrm>
        </p:spPr>
        <p:txBody>
          <a:bodyPr>
            <a:normAutofit fontScale="92500" lnSpcReduction="20000"/>
          </a:bodyPr>
          <a:lstStyle/>
          <a:p>
            <a:pPr marL="533400" indent="-533400">
              <a:lnSpc>
                <a:spcPct val="80000"/>
              </a:lnSpc>
              <a:buNone/>
            </a:pPr>
            <a:r>
              <a:rPr lang="ru-RU" altLang="ru-RU" b="1" i="1" dirty="0" smtClean="0">
                <a:solidFill>
                  <a:schemeClr val="tx2"/>
                </a:solidFill>
              </a:rPr>
              <a:t>Критерии оценивания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ru-RU" altLang="ru-RU" dirty="0" smtClean="0">
                <a:solidFill>
                  <a:schemeClr val="tx2"/>
                </a:solidFill>
              </a:rPr>
              <a:t>1.Использованы все термины и понятия входящие в данный раздел (Один термин – 1балл)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ru-RU" altLang="ru-RU" dirty="0" smtClean="0">
                <a:solidFill>
                  <a:schemeClr val="tx2"/>
                </a:solidFill>
              </a:rPr>
              <a:t>2. Установлены взаимосвязи (Одна взаимосвязь - 1балл)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ru-RU" altLang="ru-RU" dirty="0" smtClean="0">
                <a:solidFill>
                  <a:schemeClr val="tx2"/>
                </a:solidFill>
              </a:rPr>
              <a:t>3. Точно указана взаимосвязь, то есть стрелка подписана (Одно указание - 1 балл)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ru-RU" altLang="ru-RU" dirty="0" smtClean="0">
                <a:solidFill>
                  <a:schemeClr val="tx2"/>
                </a:solidFill>
              </a:rPr>
              <a:t>4. Иерархия (1 балл)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ru-RU" altLang="ru-RU" dirty="0" smtClean="0">
                <a:solidFill>
                  <a:schemeClr val="tx2"/>
                </a:solidFill>
              </a:rPr>
              <a:t>5. Указаны конкретные примеры  (Один пример-1 балл)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ru-RU" altLang="ru-RU" dirty="0" smtClean="0">
                <a:solidFill>
                  <a:schemeClr val="tx2"/>
                </a:solidFill>
              </a:rPr>
              <a:t>6. Указаны эксперименты (Один эксперимент -1 балл)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ru-RU" altLang="ru-RU" dirty="0" smtClean="0">
                <a:solidFill>
                  <a:schemeClr val="tx2"/>
                </a:solidFill>
              </a:rPr>
              <a:t>7. Горизонтальные взаимосвязи между терминами и понятиями (Одна взаимосвязь – 2 балла)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9808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Общие правила, соблюдение которых повысит эффективность работы с КП</a:t>
            </a:r>
            <a:r>
              <a:rPr lang="en-US" sz="3200" dirty="0" smtClean="0"/>
              <a:t>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628800"/>
            <a:ext cx="7498080" cy="4800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Времени должно быть достаточно!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В КП важны оба компонента</a:t>
            </a:r>
            <a:r>
              <a:rPr lang="en-US" sz="2800" dirty="0" smtClean="0">
                <a:solidFill>
                  <a:schemeClr val="tx2"/>
                </a:solidFill>
              </a:rPr>
              <a:t>:</a:t>
            </a:r>
            <a:r>
              <a:rPr lang="ru-RU" sz="2800" dirty="0" smtClean="0">
                <a:solidFill>
                  <a:schemeClr val="tx2"/>
                </a:solidFill>
              </a:rPr>
              <a:t> набор понятий и переходы между ними! Стрелки демонстрируют, что ученик понимает логику и структуру темы.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Анализ! Сопоставление карт  разных учеников, их защита авторами позволяют глубже освоить материал.</a:t>
            </a:r>
          </a:p>
          <a:p>
            <a:pPr>
              <a:buNone/>
            </a:pPr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70584" y="260648"/>
            <a:ext cx="8173416" cy="48245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      Карта понятий – это оценочная методика, применяемая на практике учителями разных классов по </a:t>
            </a:r>
            <a:r>
              <a:rPr lang="ru-RU" sz="3600" b="1" smtClean="0">
                <a:solidFill>
                  <a:schemeClr val="tx2"/>
                </a:solidFill>
              </a:rPr>
              <a:t>различным предметам. </a:t>
            </a:r>
            <a:endParaRPr lang="ru-RU" sz="3600" b="1" dirty="0" smtClean="0">
              <a:solidFill>
                <a:schemeClr val="tx2"/>
              </a:solidFill>
            </a:endParaRPr>
          </a:p>
          <a:p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564904"/>
            <a:ext cx="76328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</a:t>
            </a:r>
            <a:r>
              <a:rPr lang="ru-RU" sz="3200" dirty="0" smtClean="0">
                <a:solidFill>
                  <a:schemeClr val="tx2"/>
                </a:solidFill>
              </a:rPr>
              <a:t>Карта </a:t>
            </a:r>
            <a:r>
              <a:rPr lang="ru-RU" sz="3200" b="1" dirty="0" smtClean="0">
                <a:solidFill>
                  <a:schemeClr val="tx2"/>
                </a:solidFill>
              </a:rPr>
              <a:t>состоит из </a:t>
            </a:r>
            <a:r>
              <a:rPr lang="ru-RU" sz="3200" dirty="0" smtClean="0">
                <a:solidFill>
                  <a:schemeClr val="tx2"/>
                </a:solidFill>
              </a:rPr>
              <a:t>названий понятий, помещённых в рамки; они связаны линиями, фиксирующими  соотношения этих понятий в направлении от общего к частному.</a:t>
            </a:r>
          </a:p>
          <a:p>
            <a:r>
              <a:rPr lang="ru-RU" sz="3200" dirty="0" smtClean="0">
                <a:solidFill>
                  <a:schemeClr val="tx2"/>
                </a:solidFill>
              </a:rPr>
              <a:t>     </a:t>
            </a:r>
            <a:r>
              <a:rPr lang="ru-RU" sz="3200" b="1" dirty="0" smtClean="0">
                <a:solidFill>
                  <a:schemeClr val="tx2"/>
                </a:solidFill>
              </a:rPr>
              <a:t>Цель</a:t>
            </a:r>
            <a:r>
              <a:rPr lang="ru-RU" sz="3200" dirty="0" smtClean="0">
                <a:solidFill>
                  <a:schemeClr val="tx2"/>
                </a:solidFill>
              </a:rPr>
              <a:t> – определить, насколько хорошо ученики видят общую картину всего курса или отдельной темы.</a:t>
            </a:r>
          </a:p>
          <a:p>
            <a:endParaRPr lang="ru-RU" sz="3200" dirty="0" smtClean="0">
              <a:solidFill>
                <a:schemeClr val="tx2"/>
              </a:solidFill>
            </a:endParaRPr>
          </a:p>
          <a:p>
            <a:r>
              <a:rPr lang="ru-RU" sz="3200" dirty="0" smtClean="0">
                <a:solidFill>
                  <a:schemeClr val="tx2"/>
                </a:solidFill>
              </a:rPr>
              <a:t>      </a:t>
            </a:r>
          </a:p>
          <a:p>
            <a:endParaRPr lang="ru-RU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00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748883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59632" y="630932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Чем отличается от обычной схемы?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764704"/>
            <a:ext cx="72008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Преимущества КП.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Позволяет задействовать оба полушария.</a:t>
            </a:r>
          </a:p>
          <a:p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916832"/>
            <a:ext cx="28083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chemeClr val="tx2"/>
                </a:solidFill>
              </a:rPr>
              <a:t>Левое </a:t>
            </a:r>
          </a:p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chemeClr val="tx2"/>
                </a:solidFill>
              </a:rPr>
              <a:t>Операции с последовательностями</a:t>
            </a:r>
          </a:p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chemeClr val="tx2"/>
                </a:solidFill>
              </a:rPr>
              <a:t>Линейное представление</a:t>
            </a:r>
          </a:p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chemeClr val="tx2"/>
                </a:solidFill>
              </a:rPr>
              <a:t>Операции с перечнями</a:t>
            </a:r>
          </a:p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chemeClr val="tx2"/>
                </a:solidFill>
              </a:rPr>
              <a:t>Операции с числами</a:t>
            </a:r>
          </a:p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chemeClr val="tx2"/>
                </a:solidFill>
              </a:rPr>
              <a:t>Анализ</a:t>
            </a:r>
          </a:p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chemeClr val="tx2"/>
                </a:solidFill>
              </a:rPr>
              <a:t>Логика</a:t>
            </a:r>
          </a:p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chemeClr val="tx2"/>
                </a:solidFill>
              </a:rPr>
              <a:t>Речь</a:t>
            </a:r>
          </a:p>
          <a:p>
            <a:pPr>
              <a:spcBef>
                <a:spcPct val="50000"/>
              </a:spcBef>
            </a:pPr>
            <a:endParaRPr lang="ru-RU" dirty="0" smtClean="0"/>
          </a:p>
          <a:p>
            <a:pPr>
              <a:spcBef>
                <a:spcPct val="50000"/>
              </a:spcBef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2060848"/>
            <a:ext cx="360040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tx2"/>
                </a:solidFill>
              </a:rPr>
              <a:t>Правое</a:t>
            </a:r>
          </a:p>
          <a:p>
            <a:pPr>
              <a:spcBef>
                <a:spcPct val="50000"/>
              </a:spcBef>
            </a:pPr>
            <a:r>
              <a:rPr lang="ru-RU" dirty="0" smtClean="0">
                <a:solidFill>
                  <a:schemeClr val="tx2"/>
                </a:solidFill>
              </a:rPr>
              <a:t>Пространственная ориентация</a:t>
            </a:r>
          </a:p>
          <a:p>
            <a:pPr>
              <a:spcBef>
                <a:spcPct val="50000"/>
              </a:spcBef>
            </a:pPr>
            <a:r>
              <a:rPr lang="ru-RU" dirty="0" smtClean="0">
                <a:solidFill>
                  <a:schemeClr val="tx2"/>
                </a:solidFill>
              </a:rPr>
              <a:t> Целостность восприятия</a:t>
            </a:r>
          </a:p>
          <a:p>
            <a:pPr>
              <a:spcBef>
                <a:spcPct val="50000"/>
              </a:spcBef>
            </a:pPr>
            <a:r>
              <a:rPr lang="ru-RU" dirty="0" smtClean="0">
                <a:solidFill>
                  <a:schemeClr val="tx2"/>
                </a:solidFill>
              </a:rPr>
              <a:t> Трехмерное восприятие</a:t>
            </a:r>
          </a:p>
          <a:p>
            <a:pPr>
              <a:spcBef>
                <a:spcPct val="50000"/>
              </a:spcBef>
            </a:pPr>
            <a:r>
              <a:rPr lang="ru-RU" dirty="0" smtClean="0">
                <a:solidFill>
                  <a:schemeClr val="tx2"/>
                </a:solidFill>
              </a:rPr>
              <a:t> Воображение</a:t>
            </a:r>
          </a:p>
          <a:p>
            <a:pPr>
              <a:spcBef>
                <a:spcPct val="50000"/>
              </a:spcBef>
            </a:pPr>
            <a:r>
              <a:rPr lang="ru-RU" dirty="0" smtClean="0">
                <a:solidFill>
                  <a:schemeClr val="tx2"/>
                </a:solidFill>
              </a:rPr>
              <a:t>Цвет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1" y="404665"/>
            <a:ext cx="756084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КП помогает учащимся</a:t>
            </a:r>
            <a:r>
              <a:rPr lang="en-US" sz="2400" b="1" dirty="0" smtClean="0">
                <a:solidFill>
                  <a:schemeClr val="tx2"/>
                </a:solidFill>
              </a:rPr>
              <a:t>: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Формировать общеучебные умения (запоминание, конспектирование,  разработка презентаций и т.д.)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Развивать мышление , интеллект, речь.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 Учиться самостоятельности.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Выявлять  слабые места.</a:t>
            </a:r>
          </a:p>
          <a:p>
            <a:pPr marL="342900" indent="-342900"/>
            <a:r>
              <a:rPr lang="ru-RU" sz="2400" dirty="0" smtClean="0">
                <a:solidFill>
                  <a:schemeClr val="tx2"/>
                </a:solidFill>
              </a:rPr>
              <a:t> </a:t>
            </a:r>
          </a:p>
          <a:p>
            <a:pPr marL="342900" indent="-342900" algn="ctr"/>
            <a:r>
              <a:rPr lang="ru-RU" sz="2400" b="1" dirty="0" smtClean="0">
                <a:solidFill>
                  <a:schemeClr val="tx2"/>
                </a:solidFill>
              </a:rPr>
              <a:t>Возможности для учителя</a:t>
            </a:r>
            <a:r>
              <a:rPr lang="en-US" sz="2400" b="1" dirty="0" smtClean="0">
                <a:solidFill>
                  <a:schemeClr val="tx2"/>
                </a:solidFill>
              </a:rPr>
              <a:t>: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marL="342900" indent="-342900"/>
            <a:endParaRPr lang="ru-RU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Повышение мотивации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Повышение качества знаний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Выявление причин затруднения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Активизация деятельности ученика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Коррекция знаний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Развитие творческих способностей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chemeClr val="tx2"/>
              </a:solidFill>
            </a:endParaRPr>
          </a:p>
          <a:p>
            <a:pPr marL="342900" indent="-342900"/>
            <a:endParaRPr lang="ru-RU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043608" y="873630"/>
            <a:ext cx="748883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</a:rPr>
              <a:t>Рассматривая карту от вершины к основанию, преподаватель может:</a:t>
            </a:r>
          </a:p>
          <a:p>
            <a:pPr marL="0" marR="0" lvl="0" indent="288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</a:rPr>
              <a:t>1. понять, как ученик воспринимает отдельные темы курса;</a:t>
            </a:r>
          </a:p>
          <a:p>
            <a:pPr marL="0" marR="0" lvl="0" indent="288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</a:rPr>
              <a:t>2. проверить уровень понимания учебного материала;</a:t>
            </a:r>
          </a:p>
          <a:p>
            <a:pPr marL="0" marR="0" lvl="0" indent="288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</a:rPr>
              <a:t>3. оценить сложность установленных школьником установленных взаимосвязей.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836712"/>
            <a:ext cx="74168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                  Работа с картой понятий может быть организована индивидуально, в группах , в парах. На начальном этапе целесообразно работать со всем классом одновременно, пример записывая на доске.</a:t>
            </a:r>
          </a:p>
          <a:p>
            <a:r>
              <a:rPr lang="ru-RU" sz="3200" dirty="0" smtClean="0">
                <a:solidFill>
                  <a:schemeClr val="tx2"/>
                </a:solidFill>
              </a:rPr>
              <a:t>                  Задание на составление КП может быть дано по узкой теме, а может стать наглядно-логической основой при усвоении обширной темы.</a:t>
            </a:r>
            <a:endParaRPr lang="ru-RU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Последовательность в работе с методикой КП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96646" indent="-5143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Определить тему.</a:t>
            </a:r>
          </a:p>
          <a:p>
            <a:pPr marL="596646" indent="-5143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Вместе с детьми определить перечень основных понятий (если смогут, то самостоятельно).</a:t>
            </a:r>
          </a:p>
          <a:p>
            <a:pPr marL="596646" indent="-5143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Предложить детям установить связи между понятиями и отметить их стрелочками.</a:t>
            </a:r>
          </a:p>
          <a:p>
            <a:pPr marL="596646" indent="-5143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Указать на необходимость сделать надписи, поясняющие характер связей между понятиями.</a:t>
            </a:r>
          </a:p>
          <a:p>
            <a:pPr marL="596646" indent="-5143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При необходимости дополнить карту новыми понятиями, постепенно расширяя охват темы и систематизируя знания.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476672"/>
            <a:ext cx="2469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tx2"/>
                </a:solidFill>
              </a:rPr>
              <a:t>Мой опыт.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1340768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1.Работа  по составлению карты понятий на </a:t>
            </a:r>
            <a:r>
              <a:rPr lang="ru-RU" dirty="0" smtClean="0">
                <a:solidFill>
                  <a:schemeClr val="tx2"/>
                </a:solidFill>
              </a:rPr>
              <a:t>уроках литературы </a:t>
            </a:r>
            <a:r>
              <a:rPr lang="ru-RU" dirty="0" smtClean="0">
                <a:solidFill>
                  <a:schemeClr val="tx2"/>
                </a:solidFill>
              </a:rPr>
              <a:t>по теме «Русские народные сказки»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2.Русский язык, тема  «Числительные»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9939" name="Picture 3" descr="C:\Documents and Settings\Танюша\Рабочий стол\Фото Карта понятий\20160212_095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1681209" cy="2988816"/>
          </a:xfrm>
          <a:prstGeom prst="rect">
            <a:avLst/>
          </a:prstGeom>
          <a:noFill/>
        </p:spPr>
      </p:pic>
      <p:pic>
        <p:nvPicPr>
          <p:cNvPr id="39940" name="Picture 4" descr="C:\Documents and Settings\Танюша\Рабочий стол\Фото Карта понятий\20160212_095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5" y="2605409"/>
            <a:ext cx="3240360" cy="1822702"/>
          </a:xfrm>
          <a:prstGeom prst="rect">
            <a:avLst/>
          </a:prstGeom>
          <a:noFill/>
        </p:spPr>
      </p:pic>
      <p:pic>
        <p:nvPicPr>
          <p:cNvPr id="39941" name="Picture 5" descr="C:\Documents and Settings\Танюша\Рабочий стол\Фото Карта понятий\20160212_1025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844824"/>
            <a:ext cx="2160240" cy="3840426"/>
          </a:xfrm>
          <a:prstGeom prst="rect">
            <a:avLst/>
          </a:prstGeom>
          <a:noFill/>
        </p:spPr>
      </p:pic>
      <p:pic>
        <p:nvPicPr>
          <p:cNvPr id="39942" name="Picture 6" descr="C:\Documents and Settings\Танюша\Рабочий стол\Фото Карта понятий\20160212_1034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365104"/>
            <a:ext cx="3960440" cy="2227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484</TotalTime>
  <Words>545</Words>
  <Application>Microsoft Office PowerPoint</Application>
  <PresentationFormat>Экран 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Мастер-класс по теме «Карта понятий».</vt:lpstr>
      <vt:lpstr>Слайд 2</vt:lpstr>
      <vt:lpstr>Слайд 3</vt:lpstr>
      <vt:lpstr>Слайд 4</vt:lpstr>
      <vt:lpstr>Слайд 5</vt:lpstr>
      <vt:lpstr>Слайд 6</vt:lpstr>
      <vt:lpstr>Слайд 7</vt:lpstr>
      <vt:lpstr>Последовательность в работе с методикой КП:</vt:lpstr>
      <vt:lpstr>Слайд 9</vt:lpstr>
      <vt:lpstr>Слайд 10</vt:lpstr>
      <vt:lpstr>Возможные ошибки.</vt:lpstr>
      <vt:lpstr>По какой КП можно составит связный рассказ? </vt:lpstr>
      <vt:lpstr>Как же оценить КП?</vt:lpstr>
      <vt:lpstr>Общие правила, соблюдение которых повысит эффективность работы с КП: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Таня</cp:lastModifiedBy>
  <cp:revision>59</cp:revision>
  <dcterms:created xsi:type="dcterms:W3CDTF">2012-10-23T14:25:43Z</dcterms:created>
  <dcterms:modified xsi:type="dcterms:W3CDTF">2016-02-29T14:53:54Z</dcterms:modified>
</cp:coreProperties>
</file>